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003399"/>
    <a:srgbClr val="FFD2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4660"/>
  </p:normalViewPr>
  <p:slideViewPr>
    <p:cSldViewPr>
      <p:cViewPr varScale="1">
        <p:scale>
          <a:sx n="68" d="100"/>
          <a:sy n="68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4987-457A-45A6-ACEC-6E4A90F7B66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97CB-3818-4D3E-84FB-FA354BA32AE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28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97CB-3818-4D3E-84FB-FA354BA32AE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A1B2-4BC5-4FAA-9073-FB4B971B0E35}" type="datetimeFigureOut">
              <a:rPr lang="en-US" smtClean="0"/>
              <a:pPr/>
              <a:t>9/22/2018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A5D0-97E6-4300-8720-5105B2C3A9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joininlic.co.in/hom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joininlic.co.in/home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joininlic.co.in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ininlic.co.in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joininlic.co.in/hom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ininlic.co.in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oininlic.co.in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joininlic.co.in/home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hyperlink" Target="http://joininlic.co.in/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joininlic.co.in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ininlic.co.in/h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ystem2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642918"/>
            <a:ext cx="8143900" cy="544658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-36511" y="4924034"/>
            <a:ext cx="9912548" cy="1533368"/>
            <a:chOff x="-36511" y="4725296"/>
            <a:chExt cx="9876036" cy="1766995"/>
          </a:xfrm>
        </p:grpSpPr>
        <p:sp>
          <p:nvSpPr>
            <p:cNvPr id="13" name="Rectangle 12"/>
            <p:cNvSpPr/>
            <p:nvPr/>
          </p:nvSpPr>
          <p:spPr>
            <a:xfrm>
              <a:off x="-36511" y="4725296"/>
              <a:ext cx="9153870" cy="137384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536" y="4867362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bg1"/>
                  </a:solidFill>
                </a:rPr>
                <a:t>WELCOMES YOU</a:t>
              </a:r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736" y="5415073"/>
              <a:ext cx="76437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D243"/>
                  </a:solidFill>
                </a:rPr>
                <a:t>TO THE PROFESSION OF </a:t>
              </a:r>
              <a:r>
                <a:rPr lang="en-US" sz="3600" b="1" dirty="0" smtClean="0">
                  <a:solidFill>
                    <a:srgbClr val="FFD243"/>
                  </a:solidFill>
                  <a:latin typeface="Tahoma" pitchFamily="34" charset="0"/>
                </a:rPr>
                <a:t>LIC AGENCY</a:t>
              </a:r>
              <a:endParaRPr lang="en-US" sz="2800" b="1" dirty="0" smtClean="0">
                <a:solidFill>
                  <a:srgbClr val="FFD243"/>
                </a:solidFill>
              </a:endParaRPr>
            </a:p>
            <a:p>
              <a:endParaRPr lang="en-IN" sz="2800" dirty="0">
                <a:solidFill>
                  <a:srgbClr val="FFD243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6513" y="6093296"/>
            <a:ext cx="9187713" cy="792150"/>
            <a:chOff x="-36512" y="6093296"/>
            <a:chExt cx="9180512" cy="792150"/>
          </a:xfrm>
        </p:grpSpPr>
        <p:grpSp>
          <p:nvGrpSpPr>
            <p:cNvPr id="11" name="Group 10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4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1028" name="Picture 4" descr="C:\Users\pc\Desktop\Mai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000232" y="260648"/>
            <a:ext cx="7164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INSURANCE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CORPORATION OF INDIA</a:t>
            </a:r>
          </a:p>
        </p:txBody>
      </p:sp>
      <p:pic>
        <p:nvPicPr>
          <p:cNvPr id="33" name="Picture 2" descr="C:\Users\pc\Desktop\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4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928826" y="260648"/>
            <a:ext cx="7232400" cy="739460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43042" y="214290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 PROUD TO BE ASSOCIATED WITH THE ONLY 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INSURANCE COMPANY WITH MAXIMUM AWARDS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aw1"/>
          <p:cNvPicPr>
            <a:picLocks noChangeAspect="1" noChangeArrowheads="1"/>
          </p:cNvPicPr>
          <p:nvPr/>
        </p:nvPicPr>
        <p:blipFill>
          <a:blip r:embed="rId3"/>
          <a:srcRect t="6696" b="5235"/>
          <a:stretch>
            <a:fillRect/>
          </a:stretch>
        </p:blipFill>
        <p:spPr bwMode="auto">
          <a:xfrm>
            <a:off x="1285852" y="1500174"/>
            <a:ext cx="63553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214414" y="4071942"/>
            <a:ext cx="6705600" cy="1600200"/>
            <a:chOff x="1828800" y="4038600"/>
            <a:chExt cx="6705600" cy="1600200"/>
          </a:xfrm>
        </p:grpSpPr>
        <p:pic>
          <p:nvPicPr>
            <p:cNvPr id="21" name="Picture 12" descr="AWARD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41148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 descr="AWARD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0400" y="4114800"/>
              <a:ext cx="13843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AWARD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3000" y="4114800"/>
              <a:ext cx="142875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5" descr="AWAR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81800" y="4038600"/>
              <a:ext cx="1752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/>
          <p:cNvSpPr/>
          <p:nvPr/>
        </p:nvSpPr>
        <p:spPr>
          <a:xfrm>
            <a:off x="1142976" y="5715016"/>
            <a:ext cx="3500462" cy="3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4572000" y="5717116"/>
            <a:ext cx="3500462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" name="Group 26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28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8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34" name="Picture 4" descr="C:\Users\pc\Desktop\Mai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4860365" cy="111600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4862646" y="0"/>
            <a:ext cx="4288554" cy="11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785950" y="142852"/>
            <a:ext cx="7358050" cy="739460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5918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LIFE INSURANCE  CORPORATION OF INDIA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system2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6764338" cy="177165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16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4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18" name="Picture 4" descr="C:\Users\pc\Desktop\Mai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ystem2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pic>
        <p:nvPicPr>
          <p:cNvPr id="1027" name="Picture 3" descr="C:\Users\system2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3190875" cy="50720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3571" y="1340768"/>
            <a:ext cx="65046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Life </a:t>
            </a:r>
            <a:r>
              <a:rPr lang="en-US" sz="2000" dirty="0">
                <a:latin typeface="Century" pitchFamily="18" charset="0"/>
                <a:ea typeface="Tahoma" pitchFamily="34" charset="0"/>
                <a:cs typeface="Times New Roman" pitchFamily="18" charset="0"/>
              </a:rPr>
              <a:t>Insurance Agency is considered as the highest paid </a:t>
            </a: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Profession </a:t>
            </a:r>
            <a:r>
              <a:rPr lang="en-US" sz="2000" dirty="0">
                <a:latin typeface="Century" pitchFamily="18" charset="0"/>
                <a:ea typeface="Tahoma" pitchFamily="34" charset="0"/>
                <a:cs typeface="Times New Roman" pitchFamily="18" charset="0"/>
              </a:rPr>
              <a:t>in the World</a:t>
            </a:r>
            <a:r>
              <a:rPr lang="en-US" sz="2000" dirty="0" smtClean="0">
                <a:latin typeface="Century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latin typeface="Century" pitchFamily="18" charset="0"/>
                <a:cs typeface="Times New Roman" pitchFamily="18" charset="0"/>
              </a:rPr>
              <a:t>Can earn unlimited income.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latin typeface="Century" pitchFamily="18" charset="0"/>
                <a:cs typeface="Times New Roman" pitchFamily="18" charset="0"/>
              </a:rPr>
              <a:t>Even sky is not the limit.</a:t>
            </a:r>
          </a:p>
          <a:p>
            <a:pPr algn="just">
              <a:spcBef>
                <a:spcPct val="50000"/>
              </a:spcBef>
            </a:pPr>
            <a:endParaRPr lang="en-US" sz="2000" dirty="0">
              <a:latin typeface="Century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000232" y="260648"/>
            <a:ext cx="7164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INSURANCE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CORPORATION OF INDIA</a:t>
            </a: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4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ystem2\Desktop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357694"/>
            <a:ext cx="1743075" cy="1647825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39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6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41" name="Picture 4" descr="C:\Users\pc\Desktop\Mai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132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215370" cy="4572032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Start Business of your own without Capital   Investment.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It also provides you with the Royalty Income. 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Freedom to set your own working hours.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Your work gets easier and less demanding as the business grows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No Compulsory retirement.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Noble profession opens doors for social service  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Within a short span of time Standard of living could be improved.</a:t>
            </a:r>
          </a:p>
          <a:p>
            <a:pPr algn="just">
              <a:spcBef>
                <a:spcPct val="50000"/>
              </a:spcBef>
              <a:spcAft>
                <a:spcPts val="600"/>
              </a:spcAft>
              <a:buClr>
                <a:srgbClr val="660066"/>
              </a:buClr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 tool in Nation building activities as money mobilized is used for people’s welfare.</a:t>
            </a:r>
          </a:p>
          <a:p>
            <a:pPr algn="just">
              <a:spcAft>
                <a:spcPts val="600"/>
              </a:spcAft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00232" y="260648"/>
            <a:ext cx="7153200" cy="504056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ADVANTAGES OVER OTHER PROFESSIONS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14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929454" y="1214422"/>
            <a:ext cx="2214546" cy="2013374"/>
            <a:chOff x="6929454" y="1214422"/>
            <a:chExt cx="2214546" cy="2013374"/>
          </a:xfrm>
        </p:grpSpPr>
        <p:pic>
          <p:nvPicPr>
            <p:cNvPr id="3076" name="Picture 4" descr="C:\Users\pc\Desktop\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214422"/>
              <a:ext cx="1400657" cy="201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pc\Desktop\money ba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752" y="1928311"/>
              <a:ext cx="973499" cy="105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C:\Users\pc\Desktop\money ba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501" y="1991891"/>
              <a:ext cx="973499" cy="105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-32" y="6072206"/>
            <a:ext cx="9187713" cy="792150"/>
            <a:chOff x="-36512" y="6093296"/>
            <a:chExt cx="9180512" cy="792150"/>
          </a:xfrm>
        </p:grpSpPr>
        <p:grpSp>
          <p:nvGrpSpPr>
            <p:cNvPr id="21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5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24" name="Picture 4" descr="C:\Users\pc\Desktop\Mai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As a LIC Agent you are entitled to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Commissions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Competition gift items.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Loans &amp; Advances like Computer Advance, Housing loan, Marriage advance, Furniture advance, Festival advance, Interest free two wheeler &amp; four wheeler advances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Group Term Insurance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Gratuity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Fringe benefits to Club member agent like free stationery, visiting card, envelope, office allowance etc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 smtClean="0">
              <a:latin typeface="Century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29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14290"/>
            <a:ext cx="73656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BENEFITS TO YOU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2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9433" y="6242021"/>
            <a:ext cx="9056384" cy="446845"/>
            <a:chOff x="23111" y="6309320"/>
            <a:chExt cx="9085393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23111" y="6348225"/>
              <a:ext cx="4537681" cy="33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35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3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3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>
                <a:latin typeface="Century" pitchFamily="18" charset="0"/>
                <a:cs typeface="Times New Roman" pitchFamily="18" charset="0"/>
              </a:rPr>
              <a:t>STRONG LIC BRAND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You will be associated with one of the leading Life   Insurance Company of the World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The brand image of LIC of India is so huge, that is why LIC is voted as the most trusted brand in India.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Thus selling of Life Insurance policies of LIC is much easier.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Only 20% of the insurable population is insured, while still there is potential of 80% of population that can be insured.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000" dirty="0" smtClean="0">
                <a:latin typeface="Century" pitchFamily="18" charset="0"/>
                <a:cs typeface="Times New Roman" pitchFamily="18" charset="0"/>
              </a:rPr>
              <a:t>Life Insurance market is an ever growing business.</a:t>
            </a:r>
          </a:p>
          <a:p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80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MARKET POTENTIAL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2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16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3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18" name="Picture 4" descr="C:\Users\pc\Desktop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stem2\Desktop\pensi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2928958" cy="265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As years pass, the Renewal Commission starts building up thereby assuring you a pension for you and your generations to come.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80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ystem2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228601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643174" y="285728"/>
            <a:ext cx="54878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YOU EARN YOUR OWN PENSION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" y="5572140"/>
            <a:ext cx="9144000" cy="571504"/>
          </a:xfrm>
          <a:prstGeom prst="rect">
            <a:avLst/>
          </a:prstGeom>
          <a:solidFill>
            <a:schemeClr val="tx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571604" y="5643578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TRUE SPIRIT OF SERVING THE PEOPLE AND NATION</a:t>
            </a:r>
            <a:endParaRPr lang="en-IN" sz="2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2" y="6137312"/>
            <a:ext cx="9187713" cy="792150"/>
            <a:chOff x="-36512" y="6093296"/>
            <a:chExt cx="9180512" cy="792150"/>
          </a:xfrm>
        </p:grpSpPr>
        <p:grpSp>
          <p:nvGrpSpPr>
            <p:cNvPr id="22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5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24" name="Picture 4" descr="C:\Users\pc\Desktop\Mai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9433" y="6309320"/>
            <a:ext cx="9056384" cy="410456"/>
            <a:chOff x="23111" y="6309320"/>
            <a:chExt cx="9085393" cy="410456"/>
          </a:xfrm>
        </p:grpSpPr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</a:rPr>
                <a:t>joinlicbangalore@gmail.com</a:t>
              </a:r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29180" cy="4472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entury" pitchFamily="18" charset="0"/>
                <a:cs typeface="Times New Roman" pitchFamily="18" charset="0"/>
              </a:rPr>
              <a:t>Club membership is the recognition given for outstanding performance.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42" name="Content Placeholder 41"/>
          <p:cNvGrpSpPr>
            <a:grpSpLocks noGrp="1"/>
          </p:cNvGrpSpPr>
          <p:nvPr>
            <p:ph sz="half" idx="2"/>
          </p:nvPr>
        </p:nvGrpSpPr>
        <p:grpSpPr>
          <a:xfrm>
            <a:off x="4786314" y="1071546"/>
            <a:ext cx="3900486" cy="4441237"/>
            <a:chOff x="3657600" y="1143000"/>
            <a:chExt cx="5715000" cy="4794853"/>
          </a:xfrm>
        </p:grpSpPr>
        <p:pic>
          <p:nvPicPr>
            <p:cNvPr id="43" name="Picture 5" descr="BD10265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49530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 descr="BD10266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3962400"/>
              <a:ext cx="82232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7" descr="BD10268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3276600"/>
              <a:ext cx="6858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BD10264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2667000"/>
              <a:ext cx="68580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" descr="BD10266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53200" y="1905000"/>
              <a:ext cx="7620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0" descr="BD10268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86600" y="1143000"/>
              <a:ext cx="685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3657600" y="1600200"/>
              <a:ext cx="3048000" cy="312420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3810000" y="5638799"/>
              <a:ext cx="2255035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Distinguished club 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4495798" y="5029200"/>
              <a:ext cx="2615947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Branch Manager’s club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5181601" y="4267200"/>
              <a:ext cx="329087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Divisional Manager’s club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350520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Zonal  Manager’s Club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6477000" y="2819400"/>
              <a:ext cx="2100141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Chairman’s club</a:t>
              </a:r>
            </a:p>
          </p:txBody>
        </p:sp>
        <p:sp>
          <p:nvSpPr>
            <p:cNvPr id="55" name="Text Box 22"/>
            <p:cNvSpPr txBox="1">
              <a:spLocks noChangeArrowheads="1"/>
            </p:cNvSpPr>
            <p:nvPr/>
          </p:nvSpPr>
          <p:spPr bwMode="auto">
            <a:xfrm>
              <a:off x="7162800" y="2209801"/>
              <a:ext cx="2147040" cy="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Corporate Club</a:t>
              </a:r>
            </a:p>
          </p:txBody>
        </p:sp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 rot="7568674" flipV="1">
              <a:off x="3162615" y="2720693"/>
              <a:ext cx="3484562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660033"/>
                  </a:solidFill>
                  <a:latin typeface="Tahoma" pitchFamily="34" charset="0"/>
                </a:rPr>
                <a:t>Your path to the TOP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857356" y="260648"/>
            <a:ext cx="7308000" cy="504056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80305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57488" y="285728"/>
            <a:ext cx="35108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CLUB MEMBERSHIP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ystem2\Desktop\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8479" y="2928934"/>
            <a:ext cx="2105025" cy="27908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43008" y="5715016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TRUE SPIRIT OF SERVING THE PEOPLE AND NATION</a:t>
            </a:r>
            <a:endParaRPr lang="en-IN" sz="2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35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9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3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093296"/>
            <a:ext cx="9151200" cy="792150"/>
            <a:chOff x="-36512" y="6093296"/>
            <a:chExt cx="9180512" cy="792150"/>
          </a:xfrm>
        </p:grpSpPr>
        <p:grpSp>
          <p:nvGrpSpPr>
            <p:cNvPr id="3" name="Group 4"/>
            <p:cNvGrpSpPr/>
            <p:nvPr/>
          </p:nvGrpSpPr>
          <p:grpSpPr>
            <a:xfrm>
              <a:off x="-36512" y="6093296"/>
              <a:ext cx="9180512" cy="792150"/>
              <a:chOff x="-32776" y="5877446"/>
              <a:chExt cx="9176776" cy="10795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2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7" name="Picture 4" descr="C:\Users\pc\Desktop\Ma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27104" y="6309320"/>
              <a:ext cx="34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smtClean="0">
                  <a:solidFill>
                    <a:schemeClr val="bg1"/>
                  </a:solidFill>
                </a:rPr>
                <a:t>psrk118360@gmail.com</a:t>
              </a:r>
              <a:endParaRPr lang="en-IN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000" b="1" u="sng" dirty="0" smtClean="0">
                <a:latin typeface="Century" pitchFamily="18" charset="0"/>
              </a:rPr>
              <a:t>MDRT  2018 CONDITIONS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000" b="1" dirty="0" smtClean="0">
                <a:latin typeface="Century" pitchFamily="18" charset="0"/>
              </a:rPr>
              <a:t>Income Earned During 01.01.2017 to 31.12.2017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2000" b="1" dirty="0" smtClean="0">
                <a:latin typeface="Century" pitchFamily="18" charset="0"/>
              </a:rPr>
              <a:t>Commission and Premium Requirements</a:t>
            </a:r>
          </a:p>
          <a:p>
            <a:pPr>
              <a:buNone/>
            </a:pPr>
            <a:endParaRPr lang="en-US" sz="2000" dirty="0" smtClean="0">
              <a:latin typeface="Century" pitchFamily="18" charset="0"/>
            </a:endParaRPr>
          </a:p>
          <a:p>
            <a:pPr>
              <a:buNone/>
            </a:pPr>
            <a:endParaRPr lang="en-IN" sz="2000" dirty="0">
              <a:latin typeface="Century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4860365" cy="111600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4862646" y="0"/>
            <a:ext cx="4288554" cy="11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1857356" y="189210"/>
            <a:ext cx="7286644" cy="810898"/>
          </a:xfrm>
          <a:prstGeom prst="rect">
            <a:avLst/>
          </a:prstGeom>
          <a:solidFill>
            <a:schemeClr val="bg1">
              <a:lumMod val="85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852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000232" y="142852"/>
            <a:ext cx="714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AN AGENT WILL GET INTERNATIONAL RECOGNITION BY QUALIFYING FOR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1604" y="5643578"/>
            <a:ext cx="7000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TRUE SPIRIT OF SERVING THE PEOPLE AND NATION</a:t>
            </a:r>
            <a:endParaRPr lang="en-IN" sz="2000" b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428728" y="2571744"/>
          <a:ext cx="6762776" cy="283754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90694"/>
                <a:gridCol w="1690694"/>
                <a:gridCol w="1690694"/>
                <a:gridCol w="1690694"/>
              </a:tblGrid>
              <a:tr h="3109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Achievement Type</a:t>
                      </a: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Commission To Earn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(Body)"/>
                          <a:cs typeface="Arial" pitchFamily="34" charset="0"/>
                        </a:rPr>
                        <a:t>Premium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3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"/>
                        </a:rPr>
                        <a:t>If Comm.@25%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Comm@35%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MDRT</a:t>
                      </a: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9,03,700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36,14,800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25,82,000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4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COT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(Body)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27,11,100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1M08,44,400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77,46,000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upee Foradian" pitchFamily="34" charset="0"/>
                      </a:endParaRPr>
                    </a:p>
                  </a:txBody>
                  <a:tcPr horzOverflow="overflow"/>
                </a:tc>
              </a:tr>
              <a:tr h="64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(Body)"/>
                        </a:rPr>
                        <a:t>TOT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pee Foradian" pitchFamily="34" charset="0"/>
                        </a:rPr>
                        <a:t>54,22,200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pee Foradian" pitchFamily="34" charset="0"/>
                        </a:rPr>
                        <a:t>2,16,88,800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upee Foradian" pitchFamily="34" charset="0"/>
                        </a:rPr>
                        <a:t>1,54,92000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8614" y="1428736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Strong determination &amp; Self confidence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entury" pitchFamily="18" charset="0"/>
              </a:rPr>
              <a:t>Ambitious to start your own business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Good communication skills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Willingness to share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Thirst for Knowledge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Quest for Self-Improvement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Eagerness to build relationships  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Smart working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entury" pitchFamily="18" charset="0"/>
              </a:rPr>
              <a:t>Positive attitude, Consistency &amp; Perseverance</a:t>
            </a:r>
          </a:p>
          <a:p>
            <a:pPr marL="457200" indent="-457200">
              <a:lnSpc>
                <a:spcPct val="150000"/>
              </a:lnSpc>
            </a:pPr>
            <a:endParaRPr lang="en-IN" sz="2000" b="1" dirty="0">
              <a:latin typeface="Century" pitchFamily="18" charset="0"/>
              <a:cs typeface="Times New Roman" pitchFamily="18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9151200" cy="1116000"/>
            <a:chOff x="0" y="0"/>
            <a:chExt cx="9146280" cy="1071546"/>
          </a:xfrm>
        </p:grpSpPr>
        <p:sp>
          <p:nvSpPr>
            <p:cNvPr id="32" name="Rectangle 31"/>
            <p:cNvSpPr/>
            <p:nvPr/>
          </p:nvSpPr>
          <p:spPr>
            <a:xfrm>
              <a:off x="0" y="0"/>
              <a:ext cx="4857752" cy="1071546"/>
            </a:xfrm>
            <a:prstGeom prst="rect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0032" y="0"/>
              <a:ext cx="4286248" cy="107154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85918" y="260648"/>
            <a:ext cx="7365600" cy="50405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pc\Desktop\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51743"/>
            <a:ext cx="1828656" cy="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57356" y="285728"/>
            <a:ext cx="5927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QUALITIES YOU NEED TO POSSESS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2" y="6093296"/>
            <a:ext cx="9187713" cy="792150"/>
            <a:chOff x="-36512" y="6093296"/>
            <a:chExt cx="9180512" cy="792150"/>
          </a:xfrm>
        </p:grpSpPr>
        <p:grpSp>
          <p:nvGrpSpPr>
            <p:cNvPr id="18" name="Group 10"/>
            <p:cNvGrpSpPr/>
            <p:nvPr/>
          </p:nvGrpSpPr>
          <p:grpSpPr>
            <a:xfrm>
              <a:off x="-36512" y="6093296"/>
              <a:ext cx="9180513" cy="792150"/>
              <a:chOff x="-32776" y="5877446"/>
              <a:chExt cx="9176776" cy="10795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32776" y="5877446"/>
                <a:ext cx="4857752" cy="1071546"/>
              </a:xfrm>
              <a:prstGeom prst="rect">
                <a:avLst/>
              </a:prstGeom>
              <a:solidFill>
                <a:srgbClr val="FFD2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24976" y="5885405"/>
                <a:ext cx="4319024" cy="1071546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111" y="6348227"/>
              <a:ext cx="4537681" cy="37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/>
                <a:t>CONTACT US : +91 </a:t>
              </a:r>
              <a:r>
                <a:rPr lang="en-US" b="1" dirty="0" smtClean="0">
                  <a:hlinkClick r:id="rId3"/>
                </a:rPr>
                <a:t>9448728417</a:t>
              </a:r>
              <a:r>
                <a:rPr lang="en-US" b="1" dirty="0" smtClean="0"/>
                <a:t> / 7829021157</a:t>
              </a:r>
              <a:endParaRPr lang="en-IN" dirty="0"/>
            </a:p>
          </p:txBody>
        </p:sp>
        <p:pic>
          <p:nvPicPr>
            <p:cNvPr id="21" name="Picture 4" descr="C:\Users\pc\Desktop\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9" y="6201088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655405" y="6286520"/>
              <a:ext cx="3481400" cy="40011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psrk118360@gmail.com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81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572</Words>
  <Application>Microsoft Office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system2</dc:creator>
  <cp:lastModifiedBy>siri</cp:lastModifiedBy>
  <cp:revision>68</cp:revision>
  <dcterms:created xsi:type="dcterms:W3CDTF">2014-12-16T06:10:03Z</dcterms:created>
  <dcterms:modified xsi:type="dcterms:W3CDTF">2018-09-22T12:40:17Z</dcterms:modified>
</cp:coreProperties>
</file>